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760" r:id="rId2"/>
    <p:sldId id="1730" r:id="rId3"/>
    <p:sldId id="1761" r:id="rId4"/>
    <p:sldId id="1774" r:id="rId5"/>
    <p:sldId id="1732" r:id="rId6"/>
    <p:sldId id="1722" r:id="rId7"/>
    <p:sldId id="1762" r:id="rId8"/>
    <p:sldId id="1763" r:id="rId9"/>
    <p:sldId id="1764" r:id="rId10"/>
    <p:sldId id="1765" r:id="rId11"/>
    <p:sldId id="1769" r:id="rId12"/>
    <p:sldId id="1767" r:id="rId13"/>
    <p:sldId id="1768" r:id="rId14"/>
    <p:sldId id="1770" r:id="rId15"/>
    <p:sldId id="1771" r:id="rId16"/>
    <p:sldId id="1775" r:id="rId17"/>
    <p:sldId id="1772" r:id="rId18"/>
    <p:sldId id="1773"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el Kortick" initials="YK" lastIdx="1" clrIdx="0">
    <p:extLst>
      <p:ext uri="{19B8F6BF-5375-455C-9EA6-DF929625EA0E}">
        <p15:presenceInfo xmlns:p15="http://schemas.microsoft.com/office/powerpoint/2012/main" userId="S-1-5-21-842530436-2402904434-2501444052-1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51" autoAdjust="0"/>
    <p:restoredTop sz="95067" autoAdjust="0"/>
  </p:normalViewPr>
  <p:slideViewPr>
    <p:cSldViewPr>
      <p:cViewPr varScale="1">
        <p:scale>
          <a:sx n="90" d="100"/>
          <a:sy n="90" d="100"/>
        </p:scale>
        <p:origin x="100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28-Feb-19</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28-Feb-19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a:xfrm>
            <a:off x="535708" y="2714222"/>
            <a:ext cx="7204644" cy="719575"/>
          </a:xfrm>
        </p:spPr>
        <p:txBody>
          <a:bodyPr/>
          <a:lstStyle/>
          <a:p>
            <a:r>
              <a:rPr lang="en-US" b="0" dirty="0"/>
              <a:t>Upload Excel for library opening hours</a:t>
            </a:r>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a:xfrm>
            <a:off x="535708" y="3507854"/>
            <a:ext cx="6326909" cy="792088"/>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134525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270694" y="679706"/>
            <a:ext cx="8424936" cy="3836260"/>
          </a:xfrm>
        </p:spPr>
        <p:txBody>
          <a:bodyPr>
            <a:normAutofit/>
          </a:bodyPr>
          <a:lstStyle/>
          <a:p>
            <a:r>
              <a:rPr lang="en-US" dirty="0"/>
              <a:t>On the next slide note the statement “The uploaded file will replace (not append) all existing data. Changes will be applied after performing "Upload and Import" and then "Apply Changes".”</a:t>
            </a:r>
          </a:p>
          <a:p>
            <a:r>
              <a:rPr lang="en-US" dirty="0"/>
              <a:t>This means that the entire calendar gets replaced by the new Excel sheet.  It does not just add new lines, it replaces the entire calendar.</a:t>
            </a:r>
          </a:p>
          <a:p>
            <a:endParaRPr lang="en-US" dirty="0"/>
          </a:p>
        </p:txBody>
      </p:sp>
    </p:spTree>
    <p:extLst>
      <p:ext uri="{BB962C8B-B14F-4D97-AF65-F5344CB8AC3E}">
        <p14:creationId xmlns:p14="http://schemas.microsoft.com/office/powerpoint/2010/main" val="261126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D62EEC-E521-4400-8964-ABBF1CB5E9B4}"/>
              </a:ext>
            </a:extLst>
          </p:cNvPr>
          <p:cNvPicPr>
            <a:picLocks noChangeAspect="1"/>
          </p:cNvPicPr>
          <p:nvPr/>
        </p:nvPicPr>
        <p:blipFill>
          <a:blip r:embed="rId2"/>
          <a:stretch>
            <a:fillRect/>
          </a:stretch>
        </p:blipFill>
        <p:spPr>
          <a:xfrm>
            <a:off x="683568" y="812475"/>
            <a:ext cx="7623571" cy="3833567"/>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9" name="Arrow: Down 8">
            <a:extLst>
              <a:ext uri="{FF2B5EF4-FFF2-40B4-BE49-F238E27FC236}">
                <a16:creationId xmlns:a16="http://schemas.microsoft.com/office/drawing/2014/main" id="{2A815C14-E238-4022-9D7C-8AC81014787A}"/>
              </a:ext>
            </a:extLst>
          </p:cNvPr>
          <p:cNvSpPr/>
          <p:nvPr/>
        </p:nvSpPr>
        <p:spPr>
          <a:xfrm>
            <a:off x="3851920" y="3110488"/>
            <a:ext cx="288032" cy="50405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rrow: Down 7">
            <a:extLst>
              <a:ext uri="{FF2B5EF4-FFF2-40B4-BE49-F238E27FC236}">
                <a16:creationId xmlns:a16="http://schemas.microsoft.com/office/drawing/2014/main" id="{1FE4D885-3E69-4157-BE8F-A171C395336E}"/>
              </a:ext>
            </a:extLst>
          </p:cNvPr>
          <p:cNvSpPr/>
          <p:nvPr/>
        </p:nvSpPr>
        <p:spPr>
          <a:xfrm>
            <a:off x="7380312" y="3614544"/>
            <a:ext cx="288032" cy="50405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4E90802E-4C0E-4F17-A895-32B2F294C3D6}"/>
              </a:ext>
            </a:extLst>
          </p:cNvPr>
          <p:cNvSpPr/>
          <p:nvPr/>
        </p:nvSpPr>
        <p:spPr>
          <a:xfrm>
            <a:off x="1691680" y="1491630"/>
            <a:ext cx="612068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3645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10" name="Content Placeholder 5">
            <a:extLst>
              <a:ext uri="{FF2B5EF4-FFF2-40B4-BE49-F238E27FC236}">
                <a16:creationId xmlns:a16="http://schemas.microsoft.com/office/drawing/2014/main" id="{A0D7FBD9-23B3-4B5B-A19F-90F060C5DAF3}"/>
              </a:ext>
            </a:extLst>
          </p:cNvPr>
          <p:cNvSpPr txBox="1">
            <a:spLocks/>
          </p:cNvSpPr>
          <p:nvPr/>
        </p:nvSpPr>
        <p:spPr>
          <a:xfrm>
            <a:off x="359532" y="843558"/>
            <a:ext cx="8424936"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next screen you will see that only the rows from the Excel file exist in the calendar.</a:t>
            </a:r>
          </a:p>
          <a:p>
            <a:r>
              <a:rPr lang="en-US" dirty="0"/>
              <a:t>The Exception “Go Live” has been removed</a:t>
            </a:r>
          </a:p>
          <a:p>
            <a:r>
              <a:rPr lang="en-US" dirty="0"/>
              <a:t>The dates of </a:t>
            </a:r>
            <a:r>
              <a:rPr lang="en-US" dirty="0" err="1"/>
              <a:t>xxception</a:t>
            </a:r>
            <a:r>
              <a:rPr lang="en-US" dirty="0"/>
              <a:t> “</a:t>
            </a:r>
            <a:r>
              <a:rPr lang="en-US" dirty="0" err="1"/>
              <a:t>Jeûne</a:t>
            </a:r>
            <a:r>
              <a:rPr lang="en-US" dirty="0"/>
              <a:t> federal” have changed from “19.09.201</a:t>
            </a:r>
            <a:r>
              <a:rPr lang="en-US" dirty="0">
                <a:highlight>
                  <a:srgbClr val="FFFF00"/>
                </a:highlight>
              </a:rPr>
              <a:t>6</a:t>
            </a:r>
            <a:r>
              <a:rPr lang="en-US" dirty="0"/>
              <a:t> – 19.09.201</a:t>
            </a:r>
            <a:r>
              <a:rPr lang="en-US" dirty="0">
                <a:highlight>
                  <a:srgbClr val="FFFF00"/>
                </a:highlight>
              </a:rPr>
              <a:t>6</a:t>
            </a:r>
            <a:r>
              <a:rPr lang="en-US" dirty="0"/>
              <a:t>” to “19.09.201</a:t>
            </a:r>
            <a:r>
              <a:rPr lang="en-US" dirty="0">
                <a:highlight>
                  <a:srgbClr val="FFFF00"/>
                </a:highlight>
              </a:rPr>
              <a:t>9</a:t>
            </a:r>
            <a:r>
              <a:rPr lang="en-US" dirty="0"/>
              <a:t> – 19.09.201</a:t>
            </a:r>
            <a:r>
              <a:rPr lang="en-US" dirty="0">
                <a:highlight>
                  <a:srgbClr val="FFFF00"/>
                </a:highlight>
              </a:rPr>
              <a:t>9</a:t>
            </a:r>
            <a:r>
              <a:rPr lang="en-US" dirty="0"/>
              <a:t>”</a:t>
            </a:r>
          </a:p>
          <a:p>
            <a:r>
              <a:rPr lang="en-US" dirty="0"/>
              <a:t>Event “Fêtes locales” for Jan. 19, 2020 has been added</a:t>
            </a:r>
          </a:p>
          <a:p>
            <a:endParaRPr lang="en-US" dirty="0"/>
          </a:p>
        </p:txBody>
      </p:sp>
    </p:spTree>
    <p:extLst>
      <p:ext uri="{BB962C8B-B14F-4D97-AF65-F5344CB8AC3E}">
        <p14:creationId xmlns:p14="http://schemas.microsoft.com/office/powerpoint/2010/main" val="34059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FE4F46-D646-40F6-B507-4F51E8611E76}"/>
              </a:ext>
            </a:extLst>
          </p:cNvPr>
          <p:cNvPicPr>
            <a:picLocks noChangeAspect="1"/>
          </p:cNvPicPr>
          <p:nvPr/>
        </p:nvPicPr>
        <p:blipFill>
          <a:blip r:embed="rId2"/>
          <a:stretch>
            <a:fillRect/>
          </a:stretch>
        </p:blipFill>
        <p:spPr>
          <a:xfrm>
            <a:off x="467544" y="915566"/>
            <a:ext cx="8172400" cy="3719588"/>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9" name="Arrow: Down 8">
            <a:extLst>
              <a:ext uri="{FF2B5EF4-FFF2-40B4-BE49-F238E27FC236}">
                <a16:creationId xmlns:a16="http://schemas.microsoft.com/office/drawing/2014/main" id="{2A815C14-E238-4022-9D7C-8AC81014787A}"/>
              </a:ext>
            </a:extLst>
          </p:cNvPr>
          <p:cNvSpPr/>
          <p:nvPr/>
        </p:nvSpPr>
        <p:spPr>
          <a:xfrm rot="16200000">
            <a:off x="791580" y="4183537"/>
            <a:ext cx="288032" cy="50405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Arrow: Down 7">
            <a:extLst>
              <a:ext uri="{FF2B5EF4-FFF2-40B4-BE49-F238E27FC236}">
                <a16:creationId xmlns:a16="http://schemas.microsoft.com/office/drawing/2014/main" id="{1FE4D885-3E69-4157-BE8F-A171C395336E}"/>
              </a:ext>
            </a:extLst>
          </p:cNvPr>
          <p:cNvSpPr/>
          <p:nvPr/>
        </p:nvSpPr>
        <p:spPr>
          <a:xfrm rot="16200000">
            <a:off x="788058" y="3594519"/>
            <a:ext cx="288032" cy="50405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759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3FD46-0621-465F-B7A1-BDA9AFF1FAAE}"/>
              </a:ext>
            </a:extLst>
          </p:cNvPr>
          <p:cNvPicPr>
            <a:picLocks noChangeAspect="1"/>
          </p:cNvPicPr>
          <p:nvPr/>
        </p:nvPicPr>
        <p:blipFill>
          <a:blip r:embed="rId2"/>
          <a:stretch>
            <a:fillRect/>
          </a:stretch>
        </p:blipFill>
        <p:spPr>
          <a:xfrm>
            <a:off x="2247900" y="1501703"/>
            <a:ext cx="4648200" cy="31623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10" name="Content Placeholder 5">
            <a:extLst>
              <a:ext uri="{FF2B5EF4-FFF2-40B4-BE49-F238E27FC236}">
                <a16:creationId xmlns:a16="http://schemas.microsoft.com/office/drawing/2014/main" id="{A0D7FBD9-23B3-4B5B-A19F-90F060C5DAF3}"/>
              </a:ext>
            </a:extLst>
          </p:cNvPr>
          <p:cNvSpPr txBox="1">
            <a:spLocks/>
          </p:cNvSpPr>
          <p:nvPr/>
        </p:nvSpPr>
        <p:spPr>
          <a:xfrm>
            <a:off x="359532" y="699542"/>
            <a:ext cx="8424936"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Now we do the configuration on the </a:t>
            </a:r>
            <a:r>
              <a:rPr lang="en-US" dirty="0" err="1"/>
              <a:t>libray</a:t>
            </a:r>
            <a:r>
              <a:rPr lang="en-US" dirty="0"/>
              <a:t> level for BCU Lausanne - </a:t>
            </a:r>
            <a:r>
              <a:rPr lang="en-US" dirty="0" err="1"/>
              <a:t>Lucens</a:t>
            </a:r>
            <a:endParaRPr lang="en-US" dirty="0"/>
          </a:p>
          <a:p>
            <a:endParaRPr lang="en-US" dirty="0"/>
          </a:p>
        </p:txBody>
      </p:sp>
      <p:sp>
        <p:nvSpPr>
          <p:cNvPr id="4" name="Rectangle 3">
            <a:extLst>
              <a:ext uri="{FF2B5EF4-FFF2-40B4-BE49-F238E27FC236}">
                <a16:creationId xmlns:a16="http://schemas.microsoft.com/office/drawing/2014/main" id="{33226C58-8F41-45B7-93CD-AF2F4B45E186}"/>
              </a:ext>
            </a:extLst>
          </p:cNvPr>
          <p:cNvSpPr/>
          <p:nvPr/>
        </p:nvSpPr>
        <p:spPr>
          <a:xfrm>
            <a:off x="2411760" y="2499742"/>
            <a:ext cx="17480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a:extLst>
              <a:ext uri="{FF2B5EF4-FFF2-40B4-BE49-F238E27FC236}">
                <a16:creationId xmlns:a16="http://schemas.microsoft.com/office/drawing/2014/main" id="{CFFFF83A-3877-4D6E-B7BB-45F50E1FF00C}"/>
              </a:ext>
            </a:extLst>
          </p:cNvPr>
          <p:cNvSpPr/>
          <p:nvPr/>
        </p:nvSpPr>
        <p:spPr>
          <a:xfrm>
            <a:off x="4462146" y="3651870"/>
            <a:ext cx="118997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497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96F301-7AAB-43B1-B25F-F398752DDE99}"/>
              </a:ext>
            </a:extLst>
          </p:cNvPr>
          <p:cNvPicPr>
            <a:picLocks noChangeAspect="1"/>
          </p:cNvPicPr>
          <p:nvPr/>
        </p:nvPicPr>
        <p:blipFill>
          <a:blip r:embed="rId2"/>
          <a:stretch>
            <a:fillRect/>
          </a:stretch>
        </p:blipFill>
        <p:spPr>
          <a:xfrm>
            <a:off x="0" y="1410012"/>
            <a:ext cx="9144000" cy="33219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10" name="Content Placeholder 5">
            <a:extLst>
              <a:ext uri="{FF2B5EF4-FFF2-40B4-BE49-F238E27FC236}">
                <a16:creationId xmlns:a16="http://schemas.microsoft.com/office/drawing/2014/main" id="{A0D7FBD9-23B3-4B5B-A19F-90F060C5DAF3}"/>
              </a:ext>
            </a:extLst>
          </p:cNvPr>
          <p:cNvSpPr txBox="1">
            <a:spLocks/>
          </p:cNvSpPr>
          <p:nvPr/>
        </p:nvSpPr>
        <p:spPr>
          <a:xfrm>
            <a:off x="395536" y="596198"/>
            <a:ext cx="8424936"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that we have inherited values from what we did with the Excel sheet on the institution level.</a:t>
            </a:r>
          </a:p>
          <a:p>
            <a:endParaRPr lang="en-US" dirty="0"/>
          </a:p>
        </p:txBody>
      </p:sp>
      <p:sp>
        <p:nvSpPr>
          <p:cNvPr id="4" name="Rectangle 3">
            <a:extLst>
              <a:ext uri="{FF2B5EF4-FFF2-40B4-BE49-F238E27FC236}">
                <a16:creationId xmlns:a16="http://schemas.microsoft.com/office/drawing/2014/main" id="{33226C58-8F41-45B7-93CD-AF2F4B45E186}"/>
              </a:ext>
            </a:extLst>
          </p:cNvPr>
          <p:cNvSpPr/>
          <p:nvPr/>
        </p:nvSpPr>
        <p:spPr>
          <a:xfrm>
            <a:off x="1686915" y="3764687"/>
            <a:ext cx="119473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a:extLst>
              <a:ext uri="{FF2B5EF4-FFF2-40B4-BE49-F238E27FC236}">
                <a16:creationId xmlns:a16="http://schemas.microsoft.com/office/drawing/2014/main" id="{CFFFF83A-3877-4D6E-B7BB-45F50E1FF00C}"/>
              </a:ext>
            </a:extLst>
          </p:cNvPr>
          <p:cNvSpPr/>
          <p:nvPr/>
        </p:nvSpPr>
        <p:spPr>
          <a:xfrm>
            <a:off x="1691680" y="4335946"/>
            <a:ext cx="118997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5978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51C06F-58EC-43DB-A235-63512BD5BB80}"/>
              </a:ext>
            </a:extLst>
          </p:cNvPr>
          <p:cNvPicPr>
            <a:picLocks noChangeAspect="1"/>
          </p:cNvPicPr>
          <p:nvPr/>
        </p:nvPicPr>
        <p:blipFill>
          <a:blip r:embed="rId2"/>
          <a:stretch>
            <a:fillRect/>
          </a:stretch>
        </p:blipFill>
        <p:spPr>
          <a:xfrm>
            <a:off x="433387" y="1456531"/>
            <a:ext cx="8277225" cy="34194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10" name="Content Placeholder 5">
            <a:extLst>
              <a:ext uri="{FF2B5EF4-FFF2-40B4-BE49-F238E27FC236}">
                <a16:creationId xmlns:a16="http://schemas.microsoft.com/office/drawing/2014/main" id="{A0D7FBD9-23B3-4B5B-A19F-90F060C5DAF3}"/>
              </a:ext>
            </a:extLst>
          </p:cNvPr>
          <p:cNvSpPr txBox="1">
            <a:spLocks/>
          </p:cNvSpPr>
          <p:nvPr/>
        </p:nvSpPr>
        <p:spPr>
          <a:xfrm>
            <a:off x="395536" y="596198"/>
            <a:ext cx="8424936" cy="8640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Note that Monday to Friday are all defined to open at 07:00 and the dates are 01.02.2016 to 01.02.2021</a:t>
            </a:r>
          </a:p>
          <a:p>
            <a:endParaRPr lang="en-US" dirty="0"/>
          </a:p>
        </p:txBody>
      </p:sp>
      <p:sp>
        <p:nvSpPr>
          <p:cNvPr id="4" name="Rectangle 3">
            <a:extLst>
              <a:ext uri="{FF2B5EF4-FFF2-40B4-BE49-F238E27FC236}">
                <a16:creationId xmlns:a16="http://schemas.microsoft.com/office/drawing/2014/main" id="{33226C58-8F41-45B7-93CD-AF2F4B45E186}"/>
              </a:ext>
            </a:extLst>
          </p:cNvPr>
          <p:cNvSpPr/>
          <p:nvPr/>
        </p:nvSpPr>
        <p:spPr>
          <a:xfrm>
            <a:off x="3059832" y="2507783"/>
            <a:ext cx="2448272"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2253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68804C-2CDD-433C-BFAC-371D274CFB1F}"/>
              </a:ext>
            </a:extLst>
          </p:cNvPr>
          <p:cNvPicPr>
            <a:picLocks noChangeAspect="1"/>
          </p:cNvPicPr>
          <p:nvPr/>
        </p:nvPicPr>
        <p:blipFill>
          <a:blip r:embed="rId2"/>
          <a:stretch>
            <a:fillRect/>
          </a:stretch>
        </p:blipFill>
        <p:spPr>
          <a:xfrm>
            <a:off x="16500" y="2144125"/>
            <a:ext cx="9144000" cy="24711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10" name="Content Placeholder 5">
            <a:extLst>
              <a:ext uri="{FF2B5EF4-FFF2-40B4-BE49-F238E27FC236}">
                <a16:creationId xmlns:a16="http://schemas.microsoft.com/office/drawing/2014/main" id="{A0D7FBD9-23B3-4B5B-A19F-90F060C5DAF3}"/>
              </a:ext>
            </a:extLst>
          </p:cNvPr>
          <p:cNvSpPr txBox="1">
            <a:spLocks/>
          </p:cNvSpPr>
          <p:nvPr/>
        </p:nvSpPr>
        <p:spPr>
          <a:xfrm>
            <a:off x="359532" y="671330"/>
            <a:ext cx="8424936"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We export the Excel for this library and (as an example) change the “Valid from” and “Valid to” dates for Monday to Friday to be 01.02.2019 to 01.02.2015.  We also make Monday be open at 06:00 instead of 07:00.</a:t>
            </a:r>
          </a:p>
          <a:p>
            <a:r>
              <a:rPr lang="en-US" sz="2000" dirty="0"/>
              <a:t>Further, all old dates are removed.</a:t>
            </a:r>
          </a:p>
          <a:p>
            <a:endParaRPr lang="en-US" sz="2000" dirty="0"/>
          </a:p>
        </p:txBody>
      </p:sp>
      <p:sp>
        <p:nvSpPr>
          <p:cNvPr id="7" name="Rectangle 6">
            <a:extLst>
              <a:ext uri="{FF2B5EF4-FFF2-40B4-BE49-F238E27FC236}">
                <a16:creationId xmlns:a16="http://schemas.microsoft.com/office/drawing/2014/main" id="{CFFFF83A-3877-4D6E-B7BB-45F50E1FF00C}"/>
              </a:ext>
            </a:extLst>
          </p:cNvPr>
          <p:cNvSpPr/>
          <p:nvPr/>
        </p:nvSpPr>
        <p:spPr>
          <a:xfrm>
            <a:off x="3347864" y="2158268"/>
            <a:ext cx="1562910" cy="1061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C9716091-C4BB-469E-9BC4-E1EE76E6992D}"/>
              </a:ext>
            </a:extLst>
          </p:cNvPr>
          <p:cNvSpPr/>
          <p:nvPr/>
        </p:nvSpPr>
        <p:spPr>
          <a:xfrm>
            <a:off x="4910774" y="2158268"/>
            <a:ext cx="669338" cy="485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1598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1BC81E-7602-4C60-ADE0-9981AA8A2FE4}"/>
              </a:ext>
            </a:extLst>
          </p:cNvPr>
          <p:cNvPicPr>
            <a:picLocks noChangeAspect="1"/>
          </p:cNvPicPr>
          <p:nvPr/>
        </p:nvPicPr>
        <p:blipFill>
          <a:blip r:embed="rId2"/>
          <a:stretch>
            <a:fillRect/>
          </a:stretch>
        </p:blipFill>
        <p:spPr>
          <a:xfrm>
            <a:off x="395536" y="1101844"/>
            <a:ext cx="8388424" cy="3702154"/>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10" name="Content Placeholder 5">
            <a:extLst>
              <a:ext uri="{FF2B5EF4-FFF2-40B4-BE49-F238E27FC236}">
                <a16:creationId xmlns:a16="http://schemas.microsoft.com/office/drawing/2014/main" id="{A0D7FBD9-23B3-4B5B-A19F-90F060C5DAF3}"/>
              </a:ext>
            </a:extLst>
          </p:cNvPr>
          <p:cNvSpPr txBox="1">
            <a:spLocks/>
          </p:cNvSpPr>
          <p:nvPr/>
        </p:nvSpPr>
        <p:spPr>
          <a:xfrm>
            <a:off x="377280" y="646479"/>
            <a:ext cx="8424936" cy="367240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changes are made after import</a:t>
            </a:r>
          </a:p>
          <a:p>
            <a:endParaRPr lang="en-US" sz="2000" dirty="0"/>
          </a:p>
        </p:txBody>
      </p:sp>
      <p:sp>
        <p:nvSpPr>
          <p:cNvPr id="7" name="Rectangle 6">
            <a:extLst>
              <a:ext uri="{FF2B5EF4-FFF2-40B4-BE49-F238E27FC236}">
                <a16:creationId xmlns:a16="http://schemas.microsoft.com/office/drawing/2014/main" id="{CFFFF83A-3877-4D6E-B7BB-45F50E1FF00C}"/>
              </a:ext>
            </a:extLst>
          </p:cNvPr>
          <p:cNvSpPr/>
          <p:nvPr/>
        </p:nvSpPr>
        <p:spPr>
          <a:xfrm>
            <a:off x="3419872" y="1923678"/>
            <a:ext cx="1778934"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C9716091-C4BB-469E-9BC4-E1EE76E6992D}"/>
              </a:ext>
            </a:extLst>
          </p:cNvPr>
          <p:cNvSpPr/>
          <p:nvPr/>
        </p:nvSpPr>
        <p:spPr>
          <a:xfrm>
            <a:off x="5198806" y="1923678"/>
            <a:ext cx="669338" cy="4854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536138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B7F3C7A5-E74C-464C-B58A-35B2DC5ED2B0}"/>
              </a:ext>
            </a:extLst>
          </p:cNvPr>
          <p:cNvGraphicFramePr>
            <a:graphicFrameLocks noGrp="1"/>
          </p:cNvGraphicFramePr>
          <p:nvPr>
            <p:extLst>
              <p:ext uri="{D42A27DB-BD31-4B8C-83A1-F6EECF244321}">
                <p14:modId xmlns:p14="http://schemas.microsoft.com/office/powerpoint/2010/main" val="601545143"/>
              </p:ext>
            </p:extLst>
          </p:nvPr>
        </p:nvGraphicFramePr>
        <p:xfrm>
          <a:off x="107504" y="875059"/>
          <a:ext cx="8676964" cy="10363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1"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dirty="0"/>
                        <a:t>The process</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bl>
          </a:graphicData>
        </a:graphic>
      </p:graphicFrame>
    </p:spTree>
    <p:extLst>
      <p:ext uri="{BB962C8B-B14F-4D97-AF65-F5344CB8AC3E}">
        <p14:creationId xmlns:p14="http://schemas.microsoft.com/office/powerpoint/2010/main" val="285630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pic>
        <p:nvPicPr>
          <p:cNvPr id="7" name="Picture 6">
            <a:extLst>
              <a:ext uri="{FF2B5EF4-FFF2-40B4-BE49-F238E27FC236}">
                <a16:creationId xmlns:a16="http://schemas.microsoft.com/office/drawing/2014/main" id="{870407CD-61F3-45E5-88E5-D2E3B43771E5}"/>
              </a:ext>
            </a:extLst>
          </p:cNvPr>
          <p:cNvPicPr>
            <a:picLocks noChangeAspect="1"/>
          </p:cNvPicPr>
          <p:nvPr/>
        </p:nvPicPr>
        <p:blipFill>
          <a:blip r:embed="rId2"/>
          <a:stretch>
            <a:fillRect/>
          </a:stretch>
        </p:blipFill>
        <p:spPr>
          <a:xfrm>
            <a:off x="1547664" y="767881"/>
            <a:ext cx="5817269" cy="3922756"/>
          </a:xfrm>
          <a:prstGeom prst="rect">
            <a:avLst/>
          </a:prstGeom>
          <a:ln>
            <a:solidFill>
              <a:schemeClr val="accent1"/>
            </a:solidFill>
          </a:ln>
        </p:spPr>
      </p:pic>
    </p:spTree>
    <p:extLst>
      <p:ext uri="{BB962C8B-B14F-4D97-AF65-F5344CB8AC3E}">
        <p14:creationId xmlns:p14="http://schemas.microsoft.com/office/powerpoint/2010/main" val="49220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p:txBody>
          <a:bodyPr>
            <a:normAutofit/>
          </a:bodyPr>
          <a:lstStyle/>
          <a:p>
            <a:r>
              <a:rPr lang="en-US" dirty="0"/>
              <a:t>With </a:t>
            </a:r>
            <a:r>
              <a:rPr lang="en-US"/>
              <a:t>the April </a:t>
            </a:r>
            <a:r>
              <a:rPr lang="en-US" dirty="0"/>
              <a:t>2019 release it is now possible to export the “Opening Hours” calendar, make changes, and then reimport.</a:t>
            </a:r>
          </a:p>
          <a:p>
            <a:r>
              <a:rPr lang="en-US" dirty="0"/>
              <a:t>This can be done on the library level and / or the institution level.</a:t>
            </a:r>
          </a:p>
          <a:p>
            <a:r>
              <a:rPr lang="en-US" dirty="0"/>
              <a:t>This is a great time saver, eliminating the need to manually edit multiple lines in multiple locations of the calendar.</a:t>
            </a:r>
          </a:p>
          <a:p>
            <a:pPr marL="0" indent="0">
              <a:buNone/>
            </a:pPr>
            <a:endParaRPr lang="en-US" dirty="0"/>
          </a:p>
        </p:txBody>
      </p:sp>
    </p:spTree>
    <p:extLst>
      <p:ext uri="{BB962C8B-B14F-4D97-AF65-F5344CB8AC3E}">
        <p14:creationId xmlns:p14="http://schemas.microsoft.com/office/powerpoint/2010/main" val="216646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p:txBody>
          <a:bodyPr/>
          <a:lstStyle/>
          <a:p>
            <a:r>
              <a:rPr lang="en-US" dirty="0"/>
              <a:t>Agenda</a:t>
            </a:r>
          </a:p>
        </p:txBody>
      </p:sp>
      <p:graphicFrame>
        <p:nvGraphicFramePr>
          <p:cNvPr id="6" name="Table 5">
            <a:extLst>
              <a:ext uri="{FF2B5EF4-FFF2-40B4-BE49-F238E27FC236}">
                <a16:creationId xmlns:a16="http://schemas.microsoft.com/office/drawing/2014/main" id="{C11184E2-4AB0-484C-BFD1-DDBF91CD34CE}"/>
              </a:ext>
            </a:extLst>
          </p:cNvPr>
          <p:cNvGraphicFramePr>
            <a:graphicFrameLocks noGrp="1"/>
          </p:cNvGraphicFramePr>
          <p:nvPr>
            <p:extLst>
              <p:ext uri="{D42A27DB-BD31-4B8C-83A1-F6EECF244321}">
                <p14:modId xmlns:p14="http://schemas.microsoft.com/office/powerpoint/2010/main" val="4003749097"/>
              </p:ext>
            </p:extLst>
          </p:nvPr>
        </p:nvGraphicFramePr>
        <p:xfrm>
          <a:off x="107504" y="875059"/>
          <a:ext cx="8676964" cy="1036320"/>
        </p:xfrm>
        <a:graphic>
          <a:graphicData uri="http://schemas.openxmlformats.org/drawingml/2006/table">
            <a:tbl>
              <a:tblPr rtl="1" firstRow="1" bandRow="1">
                <a:tableStyleId>{2D5ABB26-0587-4C30-8999-92F81FD0307C}</a:tableStyleId>
              </a:tblPr>
              <a:tblGrid>
                <a:gridCol w="7900715">
                  <a:extLst>
                    <a:ext uri="{9D8B030D-6E8A-4147-A177-3AD203B41FA5}">
                      <a16:colId xmlns:a16="http://schemas.microsoft.com/office/drawing/2014/main" val="3077272805"/>
                    </a:ext>
                  </a:extLst>
                </a:gridCol>
                <a:gridCol w="776249">
                  <a:extLst>
                    <a:ext uri="{9D8B030D-6E8A-4147-A177-3AD203B41FA5}">
                      <a16:colId xmlns:a16="http://schemas.microsoft.com/office/drawing/2014/main" val="3216050814"/>
                    </a:ext>
                  </a:extLst>
                </a:gridCol>
              </a:tblGrid>
              <a:tr h="370840">
                <a:tc>
                  <a:txBody>
                    <a:bodyPr/>
                    <a:lstStyle/>
                    <a:p>
                      <a:pPr algn="l" rtl="0"/>
                      <a:r>
                        <a:rPr lang="en-US" sz="2800" b="0" dirty="0"/>
                        <a:t>Introduction</a:t>
                      </a:r>
                    </a:p>
                  </a:txBody>
                  <a:tcPr/>
                </a:tc>
                <a:tc>
                  <a:txBody>
                    <a:bodyPr/>
                    <a:lstStyle/>
                    <a:p>
                      <a:pPr algn="l" rtl="0"/>
                      <a:r>
                        <a:rPr lang="en-US" sz="2800" dirty="0"/>
                        <a:t>I</a:t>
                      </a:r>
                      <a:endParaRPr lang="he-IL" sz="2800" dirty="0"/>
                    </a:p>
                  </a:txBody>
                  <a:tcPr/>
                </a:tc>
                <a:extLst>
                  <a:ext uri="{0D108BD9-81ED-4DB2-BD59-A6C34878D82A}">
                    <a16:rowId xmlns:a16="http://schemas.microsoft.com/office/drawing/2014/main" val="1621679840"/>
                  </a:ext>
                </a:extLst>
              </a:tr>
              <a:tr h="370840">
                <a:tc>
                  <a:txBody>
                    <a:bodyPr/>
                    <a:lstStyle/>
                    <a:p>
                      <a:pPr algn="l" rtl="0"/>
                      <a:r>
                        <a:rPr lang="en-US" sz="2800" b="1" dirty="0"/>
                        <a:t>The process</a:t>
                      </a:r>
                    </a:p>
                  </a:txBody>
                  <a:tcPr/>
                </a:tc>
                <a:tc>
                  <a:txBody>
                    <a:bodyPr/>
                    <a:lstStyle/>
                    <a:p>
                      <a:pPr algn="l" rtl="0"/>
                      <a:r>
                        <a:rPr lang="en-US" sz="2800" dirty="0"/>
                        <a:t>II</a:t>
                      </a:r>
                      <a:endParaRPr lang="he-IL" sz="2800" dirty="0"/>
                    </a:p>
                  </a:txBody>
                  <a:tcPr/>
                </a:tc>
                <a:extLst>
                  <a:ext uri="{0D108BD9-81ED-4DB2-BD59-A6C34878D82A}">
                    <a16:rowId xmlns:a16="http://schemas.microsoft.com/office/drawing/2014/main" val="2176566"/>
                  </a:ext>
                </a:extLst>
              </a:tr>
            </a:tbl>
          </a:graphicData>
        </a:graphic>
      </p:graphicFrame>
    </p:spTree>
    <p:extLst>
      <p:ext uri="{BB962C8B-B14F-4D97-AF65-F5344CB8AC3E}">
        <p14:creationId xmlns:p14="http://schemas.microsoft.com/office/powerpoint/2010/main" val="247666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440160"/>
          </a:xfrm>
        </p:spPr>
        <p:txBody>
          <a:bodyPr>
            <a:normAutofit/>
          </a:bodyPr>
          <a:lstStyle/>
          <a:p>
            <a:r>
              <a:rPr lang="en-US" sz="2000" dirty="0"/>
              <a:t>Here we are configuring for the institution and access the “Opening Hours”</a:t>
            </a:r>
          </a:p>
        </p:txBody>
      </p:sp>
      <p:pic>
        <p:nvPicPr>
          <p:cNvPr id="4" name="Picture 3">
            <a:extLst>
              <a:ext uri="{FF2B5EF4-FFF2-40B4-BE49-F238E27FC236}">
                <a16:creationId xmlns:a16="http://schemas.microsoft.com/office/drawing/2014/main" id="{8A7D21E6-1035-4264-905A-AD2497DCB676}"/>
              </a:ext>
            </a:extLst>
          </p:cNvPr>
          <p:cNvPicPr>
            <a:picLocks noChangeAspect="1"/>
          </p:cNvPicPr>
          <p:nvPr/>
        </p:nvPicPr>
        <p:blipFill>
          <a:blip r:embed="rId2"/>
          <a:stretch>
            <a:fillRect/>
          </a:stretch>
        </p:blipFill>
        <p:spPr>
          <a:xfrm>
            <a:off x="2252662" y="1275606"/>
            <a:ext cx="4638675" cy="3324225"/>
          </a:xfrm>
          <a:prstGeom prst="rect">
            <a:avLst/>
          </a:prstGeom>
          <a:ln>
            <a:solidFill>
              <a:schemeClr val="accent1"/>
            </a:solidFill>
          </a:ln>
        </p:spPr>
      </p:pic>
      <p:sp>
        <p:nvSpPr>
          <p:cNvPr id="7" name="Rectangle 6">
            <a:extLst>
              <a:ext uri="{FF2B5EF4-FFF2-40B4-BE49-F238E27FC236}">
                <a16:creationId xmlns:a16="http://schemas.microsoft.com/office/drawing/2014/main" id="{33E9C614-F29F-4B52-A0EE-744313C167FC}"/>
              </a:ext>
            </a:extLst>
          </p:cNvPr>
          <p:cNvSpPr/>
          <p:nvPr/>
        </p:nvSpPr>
        <p:spPr>
          <a:xfrm>
            <a:off x="4499992" y="2499742"/>
            <a:ext cx="12241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Rectangle 7">
            <a:extLst>
              <a:ext uri="{FF2B5EF4-FFF2-40B4-BE49-F238E27FC236}">
                <a16:creationId xmlns:a16="http://schemas.microsoft.com/office/drawing/2014/main" id="{138311B9-836E-4013-862A-D17FB3D692A2}"/>
              </a:ext>
            </a:extLst>
          </p:cNvPr>
          <p:cNvSpPr/>
          <p:nvPr/>
        </p:nvSpPr>
        <p:spPr>
          <a:xfrm>
            <a:off x="2339752" y="1660519"/>
            <a:ext cx="216024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03905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725288-B209-4E20-A910-F106D9BFA200}"/>
              </a:ext>
            </a:extLst>
          </p:cNvPr>
          <p:cNvPicPr>
            <a:picLocks noChangeAspect="1"/>
          </p:cNvPicPr>
          <p:nvPr/>
        </p:nvPicPr>
        <p:blipFill>
          <a:blip r:embed="rId2"/>
          <a:stretch>
            <a:fillRect/>
          </a:stretch>
        </p:blipFill>
        <p:spPr>
          <a:xfrm>
            <a:off x="716045" y="1665059"/>
            <a:ext cx="7711909" cy="31469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179512" y="771551"/>
            <a:ext cx="8640960" cy="1440160"/>
          </a:xfrm>
        </p:spPr>
        <p:txBody>
          <a:bodyPr>
            <a:normAutofit/>
          </a:bodyPr>
          <a:lstStyle/>
          <a:p>
            <a:r>
              <a:rPr lang="en-US" dirty="0"/>
              <a:t>Take note that we have an old “Go Live” exception and an outdated ““</a:t>
            </a:r>
            <a:r>
              <a:rPr lang="en-US" dirty="0" err="1"/>
              <a:t>Jeûne</a:t>
            </a:r>
            <a:r>
              <a:rPr lang="en-US" dirty="0"/>
              <a:t> federal” exception.  We export the Excel. </a:t>
            </a:r>
          </a:p>
        </p:txBody>
      </p:sp>
      <p:sp>
        <p:nvSpPr>
          <p:cNvPr id="7" name="Rectangle 6">
            <a:extLst>
              <a:ext uri="{FF2B5EF4-FFF2-40B4-BE49-F238E27FC236}">
                <a16:creationId xmlns:a16="http://schemas.microsoft.com/office/drawing/2014/main" id="{33E9C614-F29F-4B52-A0EE-744313C167FC}"/>
              </a:ext>
            </a:extLst>
          </p:cNvPr>
          <p:cNvSpPr/>
          <p:nvPr/>
        </p:nvSpPr>
        <p:spPr>
          <a:xfrm>
            <a:off x="7482077" y="3661781"/>
            <a:ext cx="794219" cy="2682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Arrow: Down 8">
            <a:extLst>
              <a:ext uri="{FF2B5EF4-FFF2-40B4-BE49-F238E27FC236}">
                <a16:creationId xmlns:a16="http://schemas.microsoft.com/office/drawing/2014/main" id="{4B59E796-BB2C-4EFC-B08E-FA417D951E0F}"/>
              </a:ext>
            </a:extLst>
          </p:cNvPr>
          <p:cNvSpPr/>
          <p:nvPr/>
        </p:nvSpPr>
        <p:spPr>
          <a:xfrm>
            <a:off x="7650792" y="3044628"/>
            <a:ext cx="288032" cy="50405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Rectangle 10">
            <a:extLst>
              <a:ext uri="{FF2B5EF4-FFF2-40B4-BE49-F238E27FC236}">
                <a16:creationId xmlns:a16="http://schemas.microsoft.com/office/drawing/2014/main" id="{438D6B0F-E8F8-4BC0-AB06-4930E5457678}"/>
              </a:ext>
            </a:extLst>
          </p:cNvPr>
          <p:cNvSpPr/>
          <p:nvPr/>
        </p:nvSpPr>
        <p:spPr>
          <a:xfrm>
            <a:off x="1403648" y="4011910"/>
            <a:ext cx="396044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1934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B7E844-8E22-4006-8C53-34055BD211F1}"/>
              </a:ext>
            </a:extLst>
          </p:cNvPr>
          <p:cNvPicPr>
            <a:picLocks noChangeAspect="1"/>
          </p:cNvPicPr>
          <p:nvPr/>
        </p:nvPicPr>
        <p:blipFill>
          <a:blip r:embed="rId2"/>
          <a:stretch>
            <a:fillRect/>
          </a:stretch>
        </p:blipFill>
        <p:spPr>
          <a:xfrm>
            <a:off x="36004" y="2211711"/>
            <a:ext cx="9144000" cy="2359436"/>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440160"/>
          </a:xfrm>
        </p:spPr>
        <p:txBody>
          <a:bodyPr>
            <a:normAutofit fontScale="77500" lnSpcReduction="20000"/>
          </a:bodyPr>
          <a:lstStyle/>
          <a:p>
            <a:r>
              <a:rPr lang="en-US" dirty="0"/>
              <a:t>Now as an example we remove all dates earlier than 28 Feb. 2019 including the Exception “Go Live”</a:t>
            </a:r>
          </a:p>
          <a:p>
            <a:r>
              <a:rPr lang="en-US" dirty="0"/>
              <a:t>We change dates of Exception “</a:t>
            </a:r>
            <a:r>
              <a:rPr lang="en-US" dirty="0" err="1"/>
              <a:t>Jeûne</a:t>
            </a:r>
            <a:r>
              <a:rPr lang="en-US" dirty="0"/>
              <a:t> federal” from “19.09.201</a:t>
            </a:r>
            <a:r>
              <a:rPr lang="en-US" dirty="0">
                <a:highlight>
                  <a:srgbClr val="FFFF00"/>
                </a:highlight>
              </a:rPr>
              <a:t>6</a:t>
            </a:r>
            <a:r>
              <a:rPr lang="en-US" dirty="0"/>
              <a:t> – 19.09.201</a:t>
            </a:r>
            <a:r>
              <a:rPr lang="en-US" dirty="0">
                <a:highlight>
                  <a:srgbClr val="FFFF00"/>
                </a:highlight>
              </a:rPr>
              <a:t>6</a:t>
            </a:r>
            <a:r>
              <a:rPr lang="en-US" dirty="0"/>
              <a:t>” to “19.09.201</a:t>
            </a:r>
            <a:r>
              <a:rPr lang="en-US" dirty="0">
                <a:highlight>
                  <a:srgbClr val="FFFF00"/>
                </a:highlight>
              </a:rPr>
              <a:t>9</a:t>
            </a:r>
            <a:r>
              <a:rPr lang="en-US" dirty="0"/>
              <a:t> – 19.09.201</a:t>
            </a:r>
            <a:r>
              <a:rPr lang="en-US" dirty="0">
                <a:highlight>
                  <a:srgbClr val="FFFF00"/>
                </a:highlight>
              </a:rPr>
              <a:t>9</a:t>
            </a:r>
            <a:r>
              <a:rPr lang="en-US" dirty="0"/>
              <a:t>”</a:t>
            </a:r>
          </a:p>
          <a:p>
            <a:r>
              <a:rPr lang="en-US" dirty="0"/>
              <a:t>We add Event “Fêtes locales” for Jan. 19, 2020</a:t>
            </a:r>
          </a:p>
          <a:p>
            <a:endParaRPr lang="en-US" dirty="0"/>
          </a:p>
        </p:txBody>
      </p:sp>
      <p:sp>
        <p:nvSpPr>
          <p:cNvPr id="11" name="Rectangle 10">
            <a:extLst>
              <a:ext uri="{FF2B5EF4-FFF2-40B4-BE49-F238E27FC236}">
                <a16:creationId xmlns:a16="http://schemas.microsoft.com/office/drawing/2014/main" id="{438D6B0F-E8F8-4BC0-AB06-4930E5457678}"/>
              </a:ext>
            </a:extLst>
          </p:cNvPr>
          <p:cNvSpPr/>
          <p:nvPr/>
        </p:nvSpPr>
        <p:spPr>
          <a:xfrm>
            <a:off x="2072986" y="2622492"/>
            <a:ext cx="66247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280766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0B87E8-DCF4-4BFA-BA90-D04CCDB45EBD}"/>
              </a:ext>
            </a:extLst>
          </p:cNvPr>
          <p:cNvPicPr>
            <a:picLocks noChangeAspect="1"/>
          </p:cNvPicPr>
          <p:nvPr/>
        </p:nvPicPr>
        <p:blipFill>
          <a:blip r:embed="rId2"/>
          <a:stretch>
            <a:fillRect/>
          </a:stretch>
        </p:blipFill>
        <p:spPr>
          <a:xfrm>
            <a:off x="0" y="1816728"/>
            <a:ext cx="9144000" cy="2699238"/>
          </a:xfrm>
          <a:prstGeom prst="rect">
            <a:avLst/>
          </a:prstGeom>
          <a:ln>
            <a:solidFill>
              <a:schemeClr val="accent1"/>
            </a:solidFill>
          </a:ln>
        </p:spPr>
      </p:pic>
      <p:sp>
        <p:nvSpPr>
          <p:cNvPr id="2" name="Slide Number Placeholder 1">
            <a:extLst>
              <a:ext uri="{FF2B5EF4-FFF2-40B4-BE49-F238E27FC236}">
                <a16:creationId xmlns:a16="http://schemas.microsoft.com/office/drawing/2014/main" id="{A0B2059C-F2E9-4481-8D03-F7A5DE54C1B3}"/>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7A325142-9A80-4E6B-B404-88095A649064}"/>
              </a:ext>
            </a:extLst>
          </p:cNvPr>
          <p:cNvSpPr>
            <a:spLocks noGrp="1"/>
          </p:cNvSpPr>
          <p:nvPr>
            <p:ph type="title"/>
          </p:nvPr>
        </p:nvSpPr>
        <p:spPr>
          <a:xfrm>
            <a:off x="395536" y="70415"/>
            <a:ext cx="8424936" cy="576064"/>
          </a:xfrm>
        </p:spPr>
        <p:txBody>
          <a:bodyPr/>
          <a:lstStyle/>
          <a:p>
            <a:r>
              <a:rPr lang="en-US" dirty="0"/>
              <a:t>The process</a:t>
            </a:r>
          </a:p>
        </p:txBody>
      </p:sp>
      <p:sp>
        <p:nvSpPr>
          <p:cNvPr id="6" name="Content Placeholder 5">
            <a:extLst>
              <a:ext uri="{FF2B5EF4-FFF2-40B4-BE49-F238E27FC236}">
                <a16:creationId xmlns:a16="http://schemas.microsoft.com/office/drawing/2014/main" id="{707198DF-4352-4A67-8581-E6DCCD63AA09}"/>
              </a:ext>
            </a:extLst>
          </p:cNvPr>
          <p:cNvSpPr>
            <a:spLocks noGrp="1"/>
          </p:cNvSpPr>
          <p:nvPr>
            <p:ph idx="1"/>
          </p:nvPr>
        </p:nvSpPr>
        <p:spPr>
          <a:xfrm>
            <a:off x="395536" y="771551"/>
            <a:ext cx="8424936" cy="1440160"/>
          </a:xfrm>
        </p:spPr>
        <p:txBody>
          <a:bodyPr>
            <a:normAutofit/>
          </a:bodyPr>
          <a:lstStyle/>
          <a:p>
            <a:r>
              <a:rPr lang="en-US" dirty="0"/>
              <a:t>And now we will import the Excel</a:t>
            </a:r>
          </a:p>
          <a:p>
            <a:endParaRPr lang="en-US" dirty="0"/>
          </a:p>
        </p:txBody>
      </p:sp>
      <p:sp>
        <p:nvSpPr>
          <p:cNvPr id="9" name="Arrow: Down 8">
            <a:extLst>
              <a:ext uri="{FF2B5EF4-FFF2-40B4-BE49-F238E27FC236}">
                <a16:creationId xmlns:a16="http://schemas.microsoft.com/office/drawing/2014/main" id="{2A815C14-E238-4022-9D7C-8AC81014787A}"/>
              </a:ext>
            </a:extLst>
          </p:cNvPr>
          <p:cNvSpPr/>
          <p:nvPr/>
        </p:nvSpPr>
        <p:spPr>
          <a:xfrm>
            <a:off x="6588224" y="1779662"/>
            <a:ext cx="288032" cy="504056"/>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81676186"/>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7166</TotalTime>
  <Words>474</Words>
  <Application>Microsoft Office PowerPoint</Application>
  <PresentationFormat>On-screen Show (16:9)</PresentationFormat>
  <Paragraphs>66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IGeLU_2016_16X9 (1)</vt:lpstr>
      <vt:lpstr>Upload Excel for library opening hours</vt:lpstr>
      <vt:lpstr>Agenda</vt:lpstr>
      <vt:lpstr>Introduction</vt:lpstr>
      <vt:lpstr>Introduction</vt:lpstr>
      <vt:lpstr>Agenda</vt:lpstr>
      <vt:lpstr>The process</vt:lpstr>
      <vt:lpstr>The process</vt:lpstr>
      <vt:lpstr>The process</vt:lpstr>
      <vt:lpstr>The process</vt:lpstr>
      <vt:lpstr>The process</vt:lpstr>
      <vt:lpstr>The process</vt:lpstr>
      <vt:lpstr>The process</vt:lpstr>
      <vt:lpstr>The process</vt:lpstr>
      <vt:lpstr>The process</vt:lpstr>
      <vt:lpstr>The process</vt:lpstr>
      <vt:lpstr>The process</vt:lpstr>
      <vt:lpstr>The process</vt:lpstr>
      <vt:lpstr>The process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52</cp:revision>
  <dcterms:created xsi:type="dcterms:W3CDTF">2017-01-02T15:10:30Z</dcterms:created>
  <dcterms:modified xsi:type="dcterms:W3CDTF">2019-02-28T07:41:59Z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